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2" r:id="rId2"/>
  </p:sldMasterIdLst>
  <p:notesMasterIdLst>
    <p:notesMasterId r:id="rId12"/>
  </p:notesMasterIdLst>
  <p:sldIdLst>
    <p:sldId id="502" r:id="rId3"/>
    <p:sldId id="503" r:id="rId4"/>
    <p:sldId id="504" r:id="rId5"/>
    <p:sldId id="505" r:id="rId6"/>
    <p:sldId id="506" r:id="rId7"/>
    <p:sldId id="483" r:id="rId8"/>
    <p:sldId id="484" r:id="rId9"/>
    <p:sldId id="485" r:id="rId10"/>
    <p:sldId id="48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60" d="100"/>
          <a:sy n="60" d="100"/>
        </p:scale>
        <p:origin x="14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70192-259E-4B69-98FD-70C7043C4D88}" type="datetimeFigureOut">
              <a:rPr lang="en-US" smtClean="0"/>
              <a:pPr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16D9C-1955-4412-97E1-74B7BBFC2F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57200" y="1752600"/>
            <a:ext cx="6629400" cy="2590800"/>
          </a:xfrm>
        </p:spPr>
        <p:txBody>
          <a:bodyPr anchor="t"/>
          <a:lstStyle>
            <a:lvl1pPr algn="ct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B992530-92A3-44B4-96DF-B2605C41FE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6275E-019F-4DBF-9570-2B2CFE581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E3C3C-488C-4C21-8865-BBB9440A0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9E0CA6-51E5-4909-A9E7-74F83F15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E149-5D86-4BF5-BCC2-4D8A9996A7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1431925" y="365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1584325" y="265113"/>
            <a:ext cx="6950075" cy="36671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152400" y="0"/>
            <a:ext cx="8778875" cy="3667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1431925" y="265113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1pPr>
            <a:lvl2pPr marL="742950" indent="-28575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2pPr>
            <a:lvl3pPr marL="11430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3pPr>
            <a:lvl4pPr marL="16002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4pPr>
            <a:lvl5pPr marL="2057400" indent="-228600" eaLnBrk="0" hangingPunct="0"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latin typeface="Berlin Sans FB" pitchFamily="34" charset="0"/>
                <a:cs typeface="Arial" pitchFamily="34" charset="0"/>
              </a:defRPr>
            </a:lvl9pPr>
          </a:lstStyle>
          <a:p>
            <a:pPr algn="ctr" eaLnBrk="1" hangingPunct="1">
              <a:defRPr/>
            </a:pPr>
            <a:endParaRPr lang="en-US" sz="18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876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924232"/>
            <a:ext cx="9144001" cy="50970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504" y="6625655"/>
            <a:ext cx="7893496" cy="162014"/>
          </a:xfrm>
        </p:spPr>
        <p:txBody>
          <a:bodyPr/>
          <a:lstStyle>
            <a:lvl1pPr algn="ctr">
              <a:defRPr b="1">
                <a:ln>
                  <a:noFill/>
                </a:ln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625655"/>
            <a:ext cx="538376" cy="115713"/>
          </a:xfrm>
        </p:spPr>
        <p:txBody>
          <a:bodyPr/>
          <a:lstStyle>
            <a:lvl1pPr>
              <a:defRPr sz="1800" b="1">
                <a:solidFill>
                  <a:srgbClr val="002060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9981135-CAE6-4192-AE0D-CFEB106D2B27}"/>
              </a:ext>
            </a:extLst>
          </p:cNvPr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ln>
                <a:solidFill>
                  <a:schemeClr val="bg1"/>
                </a:solidFill>
              </a:ln>
              <a:solidFill>
                <a:schemeClr val="bg1">
                  <a:alpha val="85000"/>
                </a:schemeClr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B312E0-886D-471E-A8FF-D96F41F33C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-23019"/>
            <a:ext cx="1143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995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4730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CC7008-F5ED-4269-A898-E084C9C899C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936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46BB36-18C6-4FE9-B805-A8C3DE15B0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7696200" cy="9906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91265"/>
            <a:ext cx="8610600" cy="4678363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228600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B6ED7B-5CA3-4472-B01C-99CB7689D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-9832"/>
            <a:ext cx="9144000" cy="914400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9D3AF6-13DD-4098-9AD3-7329A97353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01000" y="0"/>
            <a:ext cx="1143000" cy="914400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8C28FB-DE10-4C5E-A921-43ECF992E8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48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ABB723-660E-4467-8A37-055799D186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690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10998E90-0A32-499E-B1BB-FF45A4E227C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04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pPr>
              <a:defRPr/>
            </a:pPr>
            <a:fld id="{E766B00E-CF0F-496B-9F75-F8C31B645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613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26275E-019F-4DBF-9570-2B2CFE581B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7164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E3C3C-488C-4C21-8865-BBB9440A05B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0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" name="Freeform 3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133600"/>
            <a:ext cx="6629400" cy="1826363"/>
          </a:xfrm>
        </p:spPr>
        <p:txBody>
          <a:bodyPr tIns="0" bIns="0" anchor="t">
            <a:noAutofit/>
          </a:bodyPr>
          <a:lstStyle>
            <a:lvl1pPr algn="l">
              <a:buNone/>
              <a:defRPr sz="6600" b="1" cap="none" spc="0" baseline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rush Script MT" pitchFamily="66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0"/>
            <a:ext cx="1219200" cy="284163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B217A7-E8DB-44FD-ABFD-9152337CD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 b="1"/>
            </a:lvl1pPr>
            <a:lvl2pPr>
              <a:defRPr sz="2200" b="1"/>
            </a:lvl2pPr>
            <a:lvl3pPr>
              <a:defRPr sz="20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C7008-F5ED-4269-A898-E084C9C899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 b="1"/>
            </a:lvl1pPr>
            <a:lvl2pPr>
              <a:defRPr sz="2000" b="1"/>
            </a:lvl2pPr>
            <a:lvl3pPr>
              <a:defRPr sz="1800" b="1"/>
            </a:lvl3pPr>
            <a:lvl4pPr>
              <a:defRPr sz="1600" b="1"/>
            </a:lvl4pPr>
            <a:lvl5pPr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01000" y="0"/>
            <a:ext cx="1143000" cy="365125"/>
          </a:xfrm>
        </p:spPr>
        <p:txBody>
          <a:bodyPr anchor="t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6BB36-18C6-4FE9-B805-A8C3DE15B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28FB-DE10-4C5E-A921-43ECF992E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BB723-660E-4467-8A37-055799D18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 b="1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 b="1"/>
            </a:lvl1pPr>
            <a:lvl2pPr>
              <a:defRPr sz="2400" b="1"/>
            </a:lvl2pPr>
            <a:lvl3pPr>
              <a:defRPr sz="2200" b="1"/>
            </a:lvl3pPr>
            <a:lvl4pPr>
              <a:defRPr sz="2000" b="1"/>
            </a:lvl4pPr>
            <a:lvl5pPr>
              <a:defRPr sz="2000" b="1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98E90-0A32-499E-B1BB-FF45A4E227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1219200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rgbClr val="FFD03B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2600" y="2743200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 b="1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66B00E-CF0F-496B-9F75-F8C31B645E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5410200"/>
            <a:ext cx="9144000" cy="14541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4099" name="Title Placeholder 8"/>
          <p:cNvSpPr>
            <a:spLocks noGrp="1"/>
          </p:cNvSpPr>
          <p:nvPr>
            <p:ph type="title"/>
          </p:nvPr>
        </p:nvSpPr>
        <p:spPr bwMode="auto">
          <a:xfrm>
            <a:off x="304800" y="152400"/>
            <a:ext cx="762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4100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304800" y="1371600"/>
            <a:ext cx="76200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2A4EA7-F13F-43F3-A75F-8AA8F92E9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8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1" name="Picture 9" descr="iarelogo.JPG"/>
          <p:cNvPicPr>
            <a:picLocks noChangeAspect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b="1" kern="1200">
          <a:solidFill>
            <a:srgbClr val="FFD03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 b="1">
          <a:solidFill>
            <a:srgbClr val="FFD03B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FFD03B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7205" y="6510562"/>
            <a:ext cx="7779569" cy="196230"/>
          </a:xfrm>
          <a:prstGeom prst="rect">
            <a:avLst/>
          </a:prstGeom>
        </p:spPr>
        <p:txBody>
          <a:bodyPr vert="horz" lIns="91440" tIns="45720" rIns="91440" bIns="45720" rtlCol="0" anchor="ctr" anchorCtr="1"/>
          <a:lstStyle>
            <a:lvl1pPr algn="l">
              <a:defRPr sz="950" b="1">
                <a:solidFill>
                  <a:srgbClr val="002060">
                    <a:alpha val="75000"/>
                  </a:srgbClr>
                </a:solidFill>
              </a:defRPr>
            </a:lvl1pPr>
          </a:lstStyle>
          <a:p>
            <a:pPr>
              <a:defRPr/>
            </a:pPr>
            <a:r>
              <a:rPr lang="en-US"/>
              <a:t>Prepared By : Dr K RAJENDRA PRASAD, PROFESSOR, DEPT. OF CSE , RGMCET (Autonomous), Nandyal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3522" y="6761162"/>
            <a:ext cx="798998" cy="19623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1">
                <a:ln>
                  <a:noFill/>
                </a:ln>
                <a:solidFill>
                  <a:srgbClr val="002060">
                    <a:alpha val="20000"/>
                  </a:srgbClr>
                </a:solidFill>
                <a:latin typeface="+mj-lt"/>
              </a:defRPr>
            </a:lvl1pPr>
          </a:lstStyle>
          <a:p>
            <a:pPr>
              <a:defRPr/>
            </a:pPr>
            <a:fld id="{7F2A4EA7-F13F-43F3-A75F-8AA8F92E94B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7" name="Picture 9" descr="iarelogo.JPG">
            <a:extLst>
              <a:ext uri="{FF2B5EF4-FFF2-40B4-BE49-F238E27FC236}">
                <a16:creationId xmlns:a16="http://schemas.microsoft.com/office/drawing/2014/main" id="{839266DC-9B3F-4D45-A256-2067344A6AF3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305800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822EEF6-5AB3-4A04-BD61-B94BD73F7243}"/>
              </a:ext>
            </a:extLst>
          </p:cNvPr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solidFill>
            <a:srgbClr val="2F71A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9" name="Picture 9" descr="iarelogo.JPG">
            <a:extLst>
              <a:ext uri="{FF2B5EF4-FFF2-40B4-BE49-F238E27FC236}">
                <a16:creationId xmlns:a16="http://schemas.microsoft.com/office/drawing/2014/main" id="{2AE24995-5F57-42D7-A8F8-7B925B6EDA0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286776" y="0"/>
            <a:ext cx="838200" cy="89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13581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95536" y="108950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Equivalence of Two Finite Automata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B32C21-96C7-41F1-9E78-A503AA2A1D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420329"/>
            <a:ext cx="8175114" cy="146685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1B104DD-767A-4C93-8A20-5FA68F30B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252" y="3429000"/>
            <a:ext cx="8326398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875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95536" y="108950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Equivalence of Two Finite Automata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ACA2BCB-F579-4B8F-9025-DF1D7F3ED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350" y="1412776"/>
            <a:ext cx="748665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9721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95536" y="108950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Equivalence of Two Finite Automata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B2B02A-2A4D-461B-800D-CF313C0CF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40960" cy="53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485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95536" y="108950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Equivalence of Two Finite Automata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2B2B02A-2A4D-461B-800D-CF313C0CF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124744"/>
            <a:ext cx="8640960" cy="5323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372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395536" y="108950"/>
            <a:ext cx="7884973" cy="684312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Equivalence of Two Finite Automata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959292-0908-4319-9F49-196990D30C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925" y="1133475"/>
            <a:ext cx="7296150" cy="459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4725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Pumping Lemma of Regular Sets (Or Regular Languages)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1D5DF6-6CF8-4289-A082-278C3EC307FC}"/>
              </a:ext>
            </a:extLst>
          </p:cNvPr>
          <p:cNvSpPr txBox="1"/>
          <p:nvPr/>
        </p:nvSpPr>
        <p:spPr>
          <a:xfrm>
            <a:off x="467544" y="1268760"/>
            <a:ext cx="8103106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result is called pumping lemma as it gives a method of pumping (generating) many input strings from a given string. </a:t>
            </a: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pumping lemma gives a necessary condition, it can be used to show that certain sets are not regular.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164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Pumping Lemma of Regular Sets (Or Regular Languages)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179A74-3F7E-4982-8C76-7D903BFDD4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58510"/>
            <a:ext cx="9144000" cy="394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380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Pumping Lemma of Regular Sets (Or Regular Languages)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4B9749-C870-4ED3-A148-09918CAD1E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5" y="980728"/>
            <a:ext cx="9144000" cy="12852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991CEE48-1712-4BF6-9CB3-0DB937641C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05" y="2283846"/>
            <a:ext cx="9144000" cy="69458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FCEF340-D306-4807-836E-A7301875B3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2463" y="3429000"/>
            <a:ext cx="9144000" cy="1317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407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11560" y="0"/>
            <a:ext cx="7959090" cy="615553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Calibri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2182" y="81149"/>
            <a:ext cx="7884973" cy="684312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IN" sz="32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Pumping Lemma of Regular Sets (Or Regular Languages)</a:t>
            </a:r>
            <a:endParaRPr lang="en-IN" sz="3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9AFEED-B5AA-4E65-BBB3-94AAC1C65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Prepared By : Dr K RAJENDRA PRASAD, ASSOCIATE PROFESSOR, DEPT. OF CSE , RGMCET (Autonomous), NANDYAL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F5D2E4-BA83-470F-8D2F-F2E8DDC3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8224" y="6625655"/>
            <a:ext cx="2194560" cy="151196"/>
          </a:xfrm>
        </p:spPr>
        <p:txBody>
          <a:bodyPr/>
          <a:lstStyle/>
          <a:p>
            <a:pPr>
              <a:defRPr/>
            </a:pPr>
            <a:fld id="{FAB6ED7B-5CA3-4472-B01C-99CB7689D1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CB1CD3-026D-4BFE-93D1-D5CA518B5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05" y="1029039"/>
            <a:ext cx="9144000" cy="5672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565639"/>
      </p:ext>
    </p:extLst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</TotalTime>
  <Words>308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Berlin Sans FB</vt:lpstr>
      <vt:lpstr>Brush Script MT</vt:lpstr>
      <vt:lpstr>Calibri</vt:lpstr>
      <vt:lpstr>Calibri Light</vt:lpstr>
      <vt:lpstr>Franklin Gothic Book</vt:lpstr>
      <vt:lpstr>Times New Roman</vt:lpstr>
      <vt:lpstr>Wingdings 2</vt:lpstr>
      <vt:lpstr>Technic</vt:lpstr>
      <vt:lpstr>Metropolitan</vt:lpstr>
      <vt:lpstr>Equivalence of Two Finite Automata</vt:lpstr>
      <vt:lpstr>Equivalence of Two Finite Automata</vt:lpstr>
      <vt:lpstr>Equivalence of Two Finite Automata</vt:lpstr>
      <vt:lpstr>Equivalence of Two Finite Automata</vt:lpstr>
      <vt:lpstr>Equivalence of Two Finite Automata</vt:lpstr>
      <vt:lpstr>Pumping Lemma of Regular Sets (Or Regular Languages)</vt:lpstr>
      <vt:lpstr>Pumping Lemma of Regular Sets (Or Regular Languages)</vt:lpstr>
      <vt:lpstr>Pumping Lemma of Regular Sets (Or Regular Languages)</vt:lpstr>
      <vt:lpstr>Pumping Lemma of Regular Sets (Or Regular Languages)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Sirisha</dc:creator>
  <cp:lastModifiedBy>rajendra prasad</cp:lastModifiedBy>
  <cp:revision>151</cp:revision>
  <dcterms:created xsi:type="dcterms:W3CDTF">2019-07-11T08:42:48Z</dcterms:created>
  <dcterms:modified xsi:type="dcterms:W3CDTF">2021-06-10T01:45:27Z</dcterms:modified>
</cp:coreProperties>
</file>